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57" r:id="rId10"/>
    <p:sldId id="258" r:id="rId11"/>
    <p:sldId id="282" r:id="rId12"/>
    <p:sldId id="286" r:id="rId13"/>
    <p:sldId id="287" r:id="rId14"/>
    <p:sldId id="267" r:id="rId15"/>
    <p:sldId id="268" r:id="rId16"/>
    <p:sldId id="269" r:id="rId17"/>
    <p:sldId id="270" r:id="rId18"/>
    <p:sldId id="271" r:id="rId19"/>
    <p:sldId id="272" r:id="rId20"/>
    <p:sldId id="284" r:id="rId21"/>
    <p:sldId id="288" r:id="rId22"/>
    <p:sldId id="289" r:id="rId23"/>
    <p:sldId id="273" r:id="rId24"/>
    <p:sldId id="274" r:id="rId25"/>
    <p:sldId id="275" r:id="rId26"/>
    <p:sldId id="283" r:id="rId27"/>
    <p:sldId id="276" r:id="rId28"/>
    <p:sldId id="278" r:id="rId29"/>
    <p:sldId id="279" r:id="rId30"/>
    <p:sldId id="277" r:id="rId31"/>
    <p:sldId id="285" r:id="rId32"/>
    <p:sldId id="28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762362DE-7747-4D8B-99FA-8E36F0B15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fbeeldingsresultaat voor FC VELDEGEM">
            <a:extLst>
              <a:ext uri="{FF2B5EF4-FFF2-40B4-BE49-F238E27FC236}">
                <a16:creationId xmlns:a16="http://schemas.microsoft.com/office/drawing/2014/main" id="{09B55847-D1FD-4159-9BCE-250E606FC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3" y="1264416"/>
            <a:ext cx="4004489" cy="4004489"/>
          </a:xfrm>
          <a:prstGeom prst="rect">
            <a:avLst/>
          </a:prstGeom>
          <a:noFill/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9" name="Group 72">
            <a:extLst>
              <a:ext uri="{FF2B5EF4-FFF2-40B4-BE49-F238E27FC236}">
                <a16:creationId xmlns:a16="http://schemas.microsoft.com/office/drawing/2014/main" id="{25123E6E-F713-4254-A6BF-358CC8EC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690FE0-5412-4598-8AD6-769BB36E2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4850BB6-6709-408E-BEFD-24DC5E3C2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03B410-983E-40D8-A4EA-2BB747CB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2B92421-6A58-4A51-AB7D-B97EA85E3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D092B0B-C6FB-4CDC-ABE8-5C817CAC6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30C1DE8-6DD9-4488-9799-5D67F30A7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5754" y="628617"/>
            <a:ext cx="6368858" cy="3028983"/>
          </a:xfrm>
        </p:spPr>
        <p:txBody>
          <a:bodyPr>
            <a:normAutofit/>
          </a:bodyPr>
          <a:lstStyle/>
          <a:p>
            <a:r>
              <a:rPr lang="nl-BE" b="1" dirty="0"/>
              <a:t>Info VERGADERING </a:t>
            </a:r>
            <a:br>
              <a:rPr lang="nl-BE" b="1" dirty="0"/>
            </a:br>
            <a:r>
              <a:rPr lang="nl-BE" b="1" dirty="0"/>
              <a:t>U11-U15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C36F3E7-98F8-4BA8-A29F-891918F1B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6845" y="3843868"/>
            <a:ext cx="5233180" cy="1564744"/>
          </a:xfrm>
        </p:spPr>
        <p:txBody>
          <a:bodyPr>
            <a:normAutofit/>
          </a:bodyPr>
          <a:lstStyle/>
          <a:p>
            <a:r>
              <a:rPr lang="nl-BE" b="1"/>
              <a:t>FC VELDEGEM</a:t>
            </a:r>
          </a:p>
          <a:p>
            <a:r>
              <a:rPr lang="nl-BE" b="1"/>
              <a:t>7 Juli 2018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5DC61F6C-1AE2-4B31-AC94-E9A6157C0715}"/>
              </a:ext>
            </a:extLst>
          </p:cNvPr>
          <p:cNvGrpSpPr/>
          <p:nvPr/>
        </p:nvGrpSpPr>
        <p:grpSpPr>
          <a:xfrm>
            <a:off x="8131635" y="154776"/>
            <a:ext cx="3857609" cy="859194"/>
            <a:chOff x="8272153" y="5885001"/>
            <a:chExt cx="3857609" cy="859194"/>
          </a:xfrm>
        </p:grpSpPr>
        <p:pic>
          <p:nvPicPr>
            <p:cNvPr id="18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2DBCBB9F-ABF4-45C1-8A21-BC4984E76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9" name="Picture 2" descr="Afbeeldingsresultaat voor FC VELDEGEM">
              <a:extLst>
                <a:ext uri="{FF2B5EF4-FFF2-40B4-BE49-F238E27FC236}">
                  <a16:creationId xmlns:a16="http://schemas.microsoft.com/office/drawing/2014/main" id="{7483C6A2-CDD5-40BE-8AC7-2114647C9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25432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652689" y="483327"/>
            <a:ext cx="3657600" cy="2084524"/>
          </a:xfrm>
        </p:spPr>
        <p:txBody>
          <a:bodyPr>
            <a:normAutofit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 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Voorzitter FC Veldegem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Ivan Vermeulen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4098" name="Picture 2" descr="Ivan">
            <a:extLst>
              <a:ext uri="{FF2B5EF4-FFF2-40B4-BE49-F238E27FC236}">
                <a16:creationId xmlns:a16="http://schemas.microsoft.com/office/drawing/2014/main" id="{4C1ACAD2-CFE8-43DC-9772-E82FD37E23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685800"/>
            <a:ext cx="1922462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uc">
            <a:extLst>
              <a:ext uri="{FF2B5EF4-FFF2-40B4-BE49-F238E27FC236}">
                <a16:creationId xmlns:a16="http://schemas.microsoft.com/office/drawing/2014/main" id="{2FD3F723-F92A-4373-885B-C38057B04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1713" y="2697162"/>
            <a:ext cx="1922462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Joachim (2)">
            <a:extLst>
              <a:ext uri="{FF2B5EF4-FFF2-40B4-BE49-F238E27FC236}">
                <a16:creationId xmlns:a16="http://schemas.microsoft.com/office/drawing/2014/main" id="{6EB293C8-CA6D-41B8-BBA4-36C1D33F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4708524"/>
            <a:ext cx="1922463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Sportief verantwoordelijke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Luc Tegethoff</a:t>
            </a:r>
          </a:p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Communicatie en sociale media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Joachim Verplancke</a:t>
            </a:r>
          </a:p>
        </p:txBody>
      </p:sp>
    </p:spTree>
    <p:extLst>
      <p:ext uri="{BB962C8B-B14F-4D97-AF65-F5344CB8AC3E}">
        <p14:creationId xmlns:p14="http://schemas.microsoft.com/office/powerpoint/2010/main" val="60422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652689" y="483327"/>
            <a:ext cx="3657600" cy="2084524"/>
          </a:xfrm>
        </p:spPr>
        <p:txBody>
          <a:bodyPr>
            <a:normAutofit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 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Jeugdcoördinatie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Jurgen Vermaut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Activiteiten + doelmannen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Servaas Verhaeghe</a:t>
            </a:r>
          </a:p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Activiteiten + Catering 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Maureen </a:t>
            </a:r>
            <a:r>
              <a:rPr lang="nl-BE" sz="2400" b="1" dirty="0" err="1">
                <a:solidFill>
                  <a:schemeClr val="bg1"/>
                </a:solidFill>
              </a:rPr>
              <a:t>Samaey</a:t>
            </a:r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Jurgen">
            <a:extLst>
              <a:ext uri="{FF2B5EF4-FFF2-40B4-BE49-F238E27FC236}">
                <a16:creationId xmlns:a16="http://schemas.microsoft.com/office/drawing/2014/main" id="{72D7769A-3F4B-4AA3-AECA-EE27014CD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717550"/>
            <a:ext cx="1922464" cy="19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ervaas">
            <a:extLst>
              <a:ext uri="{FF2B5EF4-FFF2-40B4-BE49-F238E27FC236}">
                <a16:creationId xmlns:a16="http://schemas.microsoft.com/office/drawing/2014/main" id="{A67896C1-D441-4576-BD4D-57832CEC9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2697161"/>
            <a:ext cx="1922464" cy="19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oto 21-06-18 21 40 28">
            <a:extLst>
              <a:ext uri="{FF2B5EF4-FFF2-40B4-BE49-F238E27FC236}">
                <a16:creationId xmlns:a16="http://schemas.microsoft.com/office/drawing/2014/main" id="{CB393123-F41C-41FD-9A40-BBF380CE5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" y="4708525"/>
            <a:ext cx="1922464" cy="19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39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Bestuur 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Commerciële cel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Johan </a:t>
            </a:r>
            <a:r>
              <a:rPr lang="nl-BE" sz="2400" b="1" dirty="0" err="1">
                <a:solidFill>
                  <a:schemeClr val="bg1"/>
                </a:solidFill>
              </a:rPr>
              <a:t>Nobus</a:t>
            </a:r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Foto 21-06-18 21 40 48">
            <a:extLst>
              <a:ext uri="{FF2B5EF4-FFF2-40B4-BE49-F238E27FC236}">
                <a16:creationId xmlns:a16="http://schemas.microsoft.com/office/drawing/2014/main" id="{1A8A5CE7-D9E6-48D4-829E-7E2B9AB7AD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685800"/>
            <a:ext cx="1922462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0790F23-C4FF-4DB6-8886-65D55ADC5FF4}"/>
              </a:ext>
            </a:extLst>
          </p:cNvPr>
          <p:cNvSpPr txBox="1"/>
          <p:nvPr/>
        </p:nvSpPr>
        <p:spPr>
          <a:xfrm>
            <a:off x="1171575" y="3152775"/>
            <a:ext cx="701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>
                <a:solidFill>
                  <a:schemeClr val="bg1"/>
                </a:solidFill>
              </a:rPr>
              <a:t>Naast de mensen van het bestuur zijn er nog heel wat andere mensen die onze vereniging draaiende houden.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5128" name="Picture 8" descr="Afbeeldingsresultaat voor dikke duim">
            <a:extLst>
              <a:ext uri="{FF2B5EF4-FFF2-40B4-BE49-F238E27FC236}">
                <a16:creationId xmlns:a16="http://schemas.microsoft.com/office/drawing/2014/main" id="{D292D4E8-E64B-4B18-A389-A52A98DFA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4619624"/>
            <a:ext cx="2105025" cy="136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10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U11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Lieven </a:t>
            </a:r>
            <a:r>
              <a:rPr lang="nl-BE" sz="3200" b="1" dirty="0" err="1">
                <a:solidFill>
                  <a:schemeClr val="bg1"/>
                </a:solidFill>
              </a:rPr>
              <a:t>Dheedene</a:t>
            </a:r>
            <a:endParaRPr lang="nl-BE" sz="3200" b="1" dirty="0">
              <a:solidFill>
                <a:schemeClr val="bg1"/>
              </a:solidFill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sp>
        <p:nvSpPr>
          <p:cNvPr id="20" name="Tijdelijke aanduiding voor tekst 3">
            <a:extLst>
              <a:ext uri="{FF2B5EF4-FFF2-40B4-BE49-F238E27FC236}">
                <a16:creationId xmlns:a16="http://schemas.microsoft.com/office/drawing/2014/main" id="{35EF158E-74AB-4FC4-A2BF-E76A51F427F3}"/>
              </a:ext>
            </a:extLst>
          </p:cNvPr>
          <p:cNvSpPr txBox="1">
            <a:spLocks/>
          </p:cNvSpPr>
          <p:nvPr/>
        </p:nvSpPr>
        <p:spPr>
          <a:xfrm>
            <a:off x="3094035" y="3214686"/>
            <a:ext cx="4916487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U12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Michael Vandorpe</a:t>
            </a:r>
          </a:p>
        </p:txBody>
      </p:sp>
      <p:pic>
        <p:nvPicPr>
          <p:cNvPr id="2050" name="Picture 2" descr="Afbeeldingsresultaat voor Smiley">
            <a:extLst>
              <a:ext uri="{FF2B5EF4-FFF2-40B4-BE49-F238E27FC236}">
                <a16:creationId xmlns:a16="http://schemas.microsoft.com/office/drawing/2014/main" id="{D06C6F7D-FDA7-4BEA-8F57-1B6126E85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3214686"/>
            <a:ext cx="1922458" cy="203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persoon, man, gebouw, buiten&#10;&#10;Beschrijving is gegenereerd met zeer hoge betrouwbaarheid">
            <a:extLst>
              <a:ext uri="{FF2B5EF4-FFF2-40B4-BE49-F238E27FC236}">
                <a16:creationId xmlns:a16="http://schemas.microsoft.com/office/drawing/2014/main" id="{09B63893-FB06-440C-A4DB-B9D5E7B4B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575" y="540264"/>
            <a:ext cx="1922463" cy="192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3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U13</a:t>
            </a:r>
          </a:p>
          <a:p>
            <a:pPr algn="ctr"/>
            <a:r>
              <a:rPr lang="nl-BE" sz="3200" b="1" dirty="0" err="1">
                <a:solidFill>
                  <a:schemeClr val="bg1"/>
                </a:solidFill>
              </a:rPr>
              <a:t>Tiyani</a:t>
            </a:r>
            <a:r>
              <a:rPr lang="nl-BE" sz="3200" b="1" dirty="0">
                <a:solidFill>
                  <a:schemeClr val="bg1"/>
                </a:solidFill>
              </a:rPr>
              <a:t> </a:t>
            </a:r>
            <a:r>
              <a:rPr lang="nl-BE" sz="3200" b="1" dirty="0" err="1">
                <a:solidFill>
                  <a:schemeClr val="bg1"/>
                </a:solidFill>
              </a:rPr>
              <a:t>Vanmassenhove</a:t>
            </a:r>
            <a:endParaRPr lang="nl-BE" sz="3200" b="1" dirty="0">
              <a:solidFill>
                <a:schemeClr val="bg1"/>
              </a:solidFill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sp>
        <p:nvSpPr>
          <p:cNvPr id="20" name="Tijdelijke aanduiding voor tekst 3">
            <a:extLst>
              <a:ext uri="{FF2B5EF4-FFF2-40B4-BE49-F238E27FC236}">
                <a16:creationId xmlns:a16="http://schemas.microsoft.com/office/drawing/2014/main" id="{35EF158E-74AB-4FC4-A2BF-E76A51F427F3}"/>
              </a:ext>
            </a:extLst>
          </p:cNvPr>
          <p:cNvSpPr txBox="1">
            <a:spLocks/>
          </p:cNvSpPr>
          <p:nvPr/>
        </p:nvSpPr>
        <p:spPr>
          <a:xfrm>
            <a:off x="3094035" y="3214686"/>
            <a:ext cx="4916487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U13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Florian </a:t>
            </a:r>
            <a:r>
              <a:rPr lang="nl-BE" sz="3200" b="1" dirty="0" err="1">
                <a:solidFill>
                  <a:schemeClr val="bg1"/>
                </a:solidFill>
              </a:rPr>
              <a:t>Cavey</a:t>
            </a:r>
            <a:endParaRPr lang="nl-BE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 descr="Afbeelding met persoon, man, binnen, gebouw&#10;&#10;Beschrijving is gegenereerd met zeer hoge betrouwbaarheid">
            <a:extLst>
              <a:ext uri="{FF2B5EF4-FFF2-40B4-BE49-F238E27FC236}">
                <a16:creationId xmlns:a16="http://schemas.microsoft.com/office/drawing/2014/main" id="{AEEB3D99-45AF-459C-AE2A-FCD986466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575" y="3234603"/>
            <a:ext cx="1922462" cy="1922462"/>
          </a:xfrm>
          <a:prstGeom prst="rect">
            <a:avLst/>
          </a:prstGeom>
        </p:spPr>
      </p:pic>
      <p:pic>
        <p:nvPicPr>
          <p:cNvPr id="10" name="Afbeelding 9" descr="Afbeelding met persoon, man, blauw&#10;&#10;Beschrijving is gegenereerd met zeer hoge betrouwbaarheid">
            <a:extLst>
              <a:ext uri="{FF2B5EF4-FFF2-40B4-BE49-F238E27FC236}">
                <a16:creationId xmlns:a16="http://schemas.microsoft.com/office/drawing/2014/main" id="{C3CBF2A3-B0DC-43AB-AF75-229D1E90D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576" y="774698"/>
            <a:ext cx="1924180" cy="192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0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U15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REX DENOO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Afbeeldingsresultaat voor Karel Derdaele">
            <a:extLst>
              <a:ext uri="{FF2B5EF4-FFF2-40B4-BE49-F238E27FC236}">
                <a16:creationId xmlns:a16="http://schemas.microsoft.com/office/drawing/2014/main" id="{1C5E4C68-6FA3-4550-8B07-6A3038E03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80" y="3834289"/>
            <a:ext cx="1922456" cy="288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rex denoo">
            <a:extLst>
              <a:ext uri="{FF2B5EF4-FFF2-40B4-BE49-F238E27FC236}">
                <a16:creationId xmlns:a16="http://schemas.microsoft.com/office/drawing/2014/main" id="{FAB746B2-2360-40DD-891E-3A4D29297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80" y="650688"/>
            <a:ext cx="1922456" cy="288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6F3EB9D9-2036-493D-8888-29F284A441DE}"/>
              </a:ext>
            </a:extLst>
          </p:cNvPr>
          <p:cNvSpPr txBox="1">
            <a:spLocks/>
          </p:cNvSpPr>
          <p:nvPr/>
        </p:nvSpPr>
        <p:spPr>
          <a:xfrm>
            <a:off x="3094036" y="4249737"/>
            <a:ext cx="4916487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Keepers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Karel </a:t>
            </a:r>
            <a:r>
              <a:rPr lang="nl-BE" sz="3200" b="1" dirty="0" err="1">
                <a:solidFill>
                  <a:schemeClr val="bg1"/>
                </a:solidFill>
              </a:rPr>
              <a:t>Derdaele</a:t>
            </a:r>
            <a:endParaRPr lang="nl-B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22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4129" y="371561"/>
            <a:ext cx="4877496" cy="1054567"/>
          </a:xfrm>
        </p:spPr>
        <p:txBody>
          <a:bodyPr>
            <a:normAutofit fontScale="92500" lnSpcReduction="10000"/>
          </a:bodyPr>
          <a:lstStyle/>
          <a:p>
            <a:r>
              <a:rPr lang="nl-BE" sz="3000" b="1" i="1" dirty="0">
                <a:solidFill>
                  <a:schemeClr val="bg1"/>
                </a:solidFill>
                <a:highlight>
                  <a:srgbClr val="FFFF00"/>
                </a:highlight>
              </a:rPr>
              <a:t>U6</a:t>
            </a:r>
          </a:p>
          <a:p>
            <a:r>
              <a:rPr lang="nl-BE" sz="3000" b="1" dirty="0">
                <a:solidFill>
                  <a:schemeClr val="bg1"/>
                </a:solidFill>
              </a:rPr>
              <a:t>	</a:t>
            </a:r>
            <a:r>
              <a:rPr lang="nl-BE" sz="3000" b="1" i="1" dirty="0">
                <a:solidFill>
                  <a:schemeClr val="bg1"/>
                </a:solidFill>
              </a:rPr>
              <a:t>Mathilde Blomme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B14C7E91-478D-4F17-A5F0-8C4E7B455C3B}"/>
              </a:ext>
            </a:extLst>
          </p:cNvPr>
          <p:cNvSpPr txBox="1">
            <a:spLocks/>
          </p:cNvSpPr>
          <p:nvPr/>
        </p:nvSpPr>
        <p:spPr>
          <a:xfrm>
            <a:off x="504129" y="1535635"/>
            <a:ext cx="6963471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2800" b="1" i="1" dirty="0">
                <a:solidFill>
                  <a:schemeClr val="bg1"/>
                </a:solidFill>
                <a:highlight>
                  <a:srgbClr val="FFFF00"/>
                </a:highlight>
              </a:rPr>
              <a:t>U7</a:t>
            </a:r>
          </a:p>
          <a:p>
            <a:r>
              <a:rPr lang="nl-BE" sz="3300" b="1" dirty="0">
                <a:solidFill>
                  <a:schemeClr val="bg1"/>
                </a:solidFill>
              </a:rPr>
              <a:t>	</a:t>
            </a:r>
            <a:r>
              <a:rPr lang="nl-BE" sz="2800" b="1" i="1" dirty="0">
                <a:solidFill>
                  <a:schemeClr val="bg1"/>
                </a:solidFill>
              </a:rPr>
              <a:t>Klara Bauwens</a:t>
            </a:r>
            <a:endParaRPr lang="nl-BE" sz="3300" b="1" i="1" dirty="0">
              <a:solidFill>
                <a:schemeClr val="bg1"/>
              </a:solidFill>
            </a:endParaRP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08007607-AE8E-4977-874B-7290A0F0D51D}"/>
              </a:ext>
            </a:extLst>
          </p:cNvPr>
          <p:cNvSpPr txBox="1">
            <a:spLocks/>
          </p:cNvSpPr>
          <p:nvPr/>
        </p:nvSpPr>
        <p:spPr>
          <a:xfrm>
            <a:off x="445406" y="2663482"/>
            <a:ext cx="8859742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2800" b="1" i="1" dirty="0">
                <a:solidFill>
                  <a:schemeClr val="bg1"/>
                </a:solidFill>
                <a:highlight>
                  <a:srgbClr val="FFFF00"/>
                </a:highlight>
              </a:rPr>
              <a:t>U8</a:t>
            </a:r>
          </a:p>
          <a:p>
            <a:r>
              <a:rPr lang="nl-BE" sz="3600" b="1" i="1" dirty="0">
                <a:solidFill>
                  <a:schemeClr val="bg1"/>
                </a:solidFill>
              </a:rPr>
              <a:t>	</a:t>
            </a:r>
            <a:r>
              <a:rPr lang="nl-BE" sz="2800" b="1" i="1" dirty="0">
                <a:solidFill>
                  <a:schemeClr val="bg1"/>
                </a:solidFill>
              </a:rPr>
              <a:t>Simon Tegethoff</a:t>
            </a:r>
            <a:endParaRPr lang="nl-BE" sz="3600" b="1" i="1" dirty="0">
              <a:solidFill>
                <a:schemeClr val="bg1"/>
              </a:solidFill>
            </a:endParaRP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ED9EBA7C-060D-45C4-ADEE-9ECBB54C896A}"/>
              </a:ext>
            </a:extLst>
          </p:cNvPr>
          <p:cNvSpPr txBox="1">
            <a:spLocks/>
          </p:cNvSpPr>
          <p:nvPr/>
        </p:nvSpPr>
        <p:spPr>
          <a:xfrm>
            <a:off x="504129" y="4025837"/>
            <a:ext cx="3439222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2800" b="1" i="1" dirty="0">
                <a:solidFill>
                  <a:schemeClr val="bg1"/>
                </a:solidFill>
                <a:highlight>
                  <a:srgbClr val="FFFF00"/>
                </a:highlight>
              </a:rPr>
              <a:t>U9</a:t>
            </a:r>
          </a:p>
          <a:p>
            <a:r>
              <a:rPr lang="nl-BE" sz="3000" b="1" dirty="0">
                <a:solidFill>
                  <a:schemeClr val="bg1"/>
                </a:solidFill>
              </a:rPr>
              <a:t>	</a:t>
            </a:r>
            <a:r>
              <a:rPr lang="nl-BE" sz="2800" b="1" i="1" dirty="0">
                <a:solidFill>
                  <a:schemeClr val="bg1"/>
                </a:solidFill>
              </a:rPr>
              <a:t>Dries </a:t>
            </a:r>
            <a:r>
              <a:rPr lang="nl-BE" sz="2800" b="1" i="1" dirty="0" err="1">
                <a:solidFill>
                  <a:schemeClr val="bg1"/>
                </a:solidFill>
              </a:rPr>
              <a:t>Dedeyne</a:t>
            </a:r>
            <a:endParaRPr lang="nl-BE" sz="3000" b="1" i="1" dirty="0">
              <a:solidFill>
                <a:schemeClr val="bg1"/>
              </a:solidFill>
            </a:endParaRP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2D124515-73D6-4621-A1B4-B22754C73554}"/>
              </a:ext>
            </a:extLst>
          </p:cNvPr>
          <p:cNvSpPr txBox="1">
            <a:spLocks/>
          </p:cNvSpPr>
          <p:nvPr/>
        </p:nvSpPr>
        <p:spPr>
          <a:xfrm>
            <a:off x="504129" y="5278685"/>
            <a:ext cx="6400010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28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U10</a:t>
            </a:r>
          </a:p>
          <a:p>
            <a:r>
              <a:rPr lang="nl-BE" sz="3000" b="1" dirty="0">
                <a:solidFill>
                  <a:schemeClr val="bg1"/>
                </a:solidFill>
              </a:rPr>
              <a:t>	</a:t>
            </a:r>
            <a:r>
              <a:rPr lang="nl-BE" sz="2800" b="1" i="1" dirty="0">
                <a:solidFill>
                  <a:schemeClr val="bg1"/>
                </a:solidFill>
              </a:rPr>
              <a:t>Ben Kinds</a:t>
            </a:r>
            <a:endParaRPr lang="nl-BE" sz="3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58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43166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TrainINgsmomenten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85875"/>
            <a:ext cx="9664845" cy="5307872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U11	Dinsdag 		17h15 – 18h45				Kleedkamer: 3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Donderdag	17h15 – 18h45 				Kleedkamer: 2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U12	Maandag 	18h15 – 19h45 				Kleedkamer: 3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Woensdag 	18h15 – 19h45 				Kleedkamer: 1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U13	Dinsdag 		17h45 – 19h00 				Kleedkamer: 4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Donderdag 	17h45 – 19h00 				Kleedkamer: 3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16" name="Picture 8" descr="https://fcveldegem.files.wordpress.com/2018/07/f-c-veldegem.jpg?w=1400&amp;h=400&amp;crop=1">
            <a:extLst>
              <a:ext uri="{FF2B5EF4-FFF2-40B4-BE49-F238E27FC236}">
                <a16:creationId xmlns:a16="http://schemas.microsoft.com/office/drawing/2014/main" id="{19C9B4F4-7B6F-43C5-A3FC-47AF680E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47" y="5887616"/>
            <a:ext cx="2998415" cy="85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ep 16">
            <a:extLst>
              <a:ext uri="{FF2B5EF4-FFF2-40B4-BE49-F238E27FC236}">
                <a16:creationId xmlns:a16="http://schemas.microsoft.com/office/drawing/2014/main" id="{F0F1D8FD-8430-48AE-A161-87112EB553F5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18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C0A42F0E-1566-40F0-BF44-4681501C8B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9" name="Picture 2" descr="Afbeeldingsresultaat voor FC VELDEGEM">
              <a:extLst>
                <a:ext uri="{FF2B5EF4-FFF2-40B4-BE49-F238E27FC236}">
                  <a16:creationId xmlns:a16="http://schemas.microsoft.com/office/drawing/2014/main" id="{69AE502A-40CF-44CF-BA00-EC19A71DF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58818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35331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TrainINgsmomenten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U15	</a:t>
            </a:r>
            <a:r>
              <a:rPr lang="nl-BE" sz="2400" b="1" u="sng" dirty="0">
                <a:solidFill>
                  <a:schemeClr val="bg1"/>
                </a:solidFill>
              </a:rPr>
              <a:t>MAANDAG</a:t>
            </a:r>
            <a:r>
              <a:rPr lang="nl-BE" sz="2400" b="1" dirty="0">
                <a:solidFill>
                  <a:schemeClr val="bg1"/>
                </a:solidFill>
              </a:rPr>
              <a:t>  	18h00 – 19h30				Kleedkamer: 4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Donderdag	17h30 – 19h15				Kleedkamer: 4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Keepertraining U12-U15: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Donderdag	18h00 – 19h00				Kleedkamer: -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96746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289123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  <a:highlight>
                  <a:srgbClr val="FFFF00"/>
                </a:highlight>
              </a:rPr>
              <a:t>(op)NIEUW U15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3200" b="1" dirty="0">
                <a:solidFill>
                  <a:schemeClr val="bg1"/>
                </a:solidFill>
              </a:rPr>
              <a:t>-11V11</a:t>
            </a:r>
          </a:p>
          <a:p>
            <a:r>
              <a:rPr lang="nl-BE" sz="3600" b="1" dirty="0">
                <a:solidFill>
                  <a:schemeClr val="bg1"/>
                </a:solidFill>
              </a:rPr>
              <a:t>Klassement!</a:t>
            </a:r>
            <a:endParaRPr lang="nl-BE" sz="2000" b="1" dirty="0">
              <a:solidFill>
                <a:schemeClr val="bg1"/>
              </a:solidFill>
            </a:endParaRPr>
          </a:p>
          <a:p>
            <a:r>
              <a:rPr lang="nl-BE" sz="2800" b="1" dirty="0">
                <a:solidFill>
                  <a:schemeClr val="bg1"/>
                </a:solidFill>
              </a:rPr>
              <a:t>	2x Per jaar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3</a:t>
            </a:r>
            <a:r>
              <a:rPr lang="nl-BE" sz="2800" b="1" baseline="30000" dirty="0">
                <a:solidFill>
                  <a:schemeClr val="bg1"/>
                </a:solidFill>
              </a:rPr>
              <a:t>de</a:t>
            </a:r>
            <a:r>
              <a:rPr lang="nl-BE" sz="2800" b="1" dirty="0">
                <a:solidFill>
                  <a:schemeClr val="bg1"/>
                </a:solidFill>
              </a:rPr>
              <a:t> kolom in de kantine</a:t>
            </a:r>
          </a:p>
          <a:p>
            <a:r>
              <a:rPr lang="nl-BE" sz="3200" b="1" dirty="0">
                <a:solidFill>
                  <a:schemeClr val="bg1"/>
                </a:solidFill>
              </a:rPr>
              <a:t>Wedstrijden 4x20’</a:t>
            </a:r>
          </a:p>
          <a:p>
            <a:r>
              <a:rPr lang="nl-BE" sz="3200" b="1" dirty="0">
                <a:solidFill>
                  <a:schemeClr val="bg1"/>
                </a:solidFill>
              </a:rPr>
              <a:t>Selectie telkens door trainer</a:t>
            </a:r>
          </a:p>
          <a:p>
            <a:r>
              <a:rPr lang="nl-BE" sz="3200" b="1" dirty="0">
                <a:solidFill>
                  <a:schemeClr val="bg1"/>
                </a:solidFill>
              </a:rPr>
              <a:t>	- o.a. Op basis van aanwezigheid trainingen </a:t>
            </a:r>
          </a:p>
          <a:p>
            <a:endParaRPr lang="nl-BE" sz="32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4085596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268150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ACTIVITEITEN 2018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200" b="1" u="sng" dirty="0">
                <a:solidFill>
                  <a:schemeClr val="bg1"/>
                </a:solidFill>
              </a:rPr>
              <a:t>FCV Feestweekend:</a:t>
            </a:r>
          </a:p>
          <a:p>
            <a:pPr algn="ctr"/>
            <a:r>
              <a:rPr lang="nl-BE" b="1" dirty="0">
                <a:solidFill>
                  <a:schemeClr val="bg1"/>
                </a:solidFill>
              </a:rPr>
              <a:t>Zaterdag 18 augustus: KUBB tornooi</a:t>
            </a:r>
          </a:p>
          <a:p>
            <a:pPr algn="ctr"/>
            <a:r>
              <a:rPr lang="nl-BE" b="1" dirty="0">
                <a:solidFill>
                  <a:schemeClr val="bg1"/>
                </a:solidFill>
              </a:rPr>
              <a:t>Zondag 19 augustus: </a:t>
            </a:r>
            <a:r>
              <a:rPr lang="nl-BE" b="1" dirty="0" err="1">
                <a:solidFill>
                  <a:schemeClr val="bg1"/>
                </a:solidFill>
              </a:rPr>
              <a:t>Jeugddag</a:t>
            </a:r>
            <a:endParaRPr lang="nl-BE" b="1" dirty="0">
              <a:solidFill>
                <a:schemeClr val="bg1"/>
              </a:solidFill>
            </a:endParaRPr>
          </a:p>
          <a:p>
            <a:pPr algn="ctr"/>
            <a:endParaRPr lang="nl-BE" b="1" dirty="0">
              <a:solidFill>
                <a:schemeClr val="bg1"/>
              </a:solidFill>
            </a:endParaRPr>
          </a:p>
          <a:p>
            <a:r>
              <a:rPr lang="nl-BE" b="1" dirty="0">
                <a:solidFill>
                  <a:schemeClr val="bg1"/>
                </a:solidFill>
              </a:rPr>
              <a:t>Donderdag 6 september 2018: 	Pop-up café @ Corneliusfeesten</a:t>
            </a:r>
          </a:p>
          <a:p>
            <a:r>
              <a:rPr lang="nl-BE" b="1" dirty="0">
                <a:solidFill>
                  <a:schemeClr val="bg1"/>
                </a:solidFill>
              </a:rPr>
              <a:t>Zondag 16 September 2018: 	Rommelmarkt</a:t>
            </a:r>
          </a:p>
          <a:p>
            <a:r>
              <a:rPr lang="nl-BE" b="1" dirty="0">
                <a:solidFill>
                  <a:schemeClr val="bg1"/>
                </a:solidFill>
              </a:rPr>
              <a:t>Zaterdag 6 oktober 2018: 		Mosselfestijn</a:t>
            </a:r>
          </a:p>
          <a:p>
            <a:r>
              <a:rPr lang="nl-BE" b="1" dirty="0">
                <a:solidFill>
                  <a:schemeClr val="bg1"/>
                </a:solidFill>
              </a:rPr>
              <a:t>Zondag 2 december 2018: 		De Sint</a:t>
            </a:r>
          </a:p>
          <a:p>
            <a:r>
              <a:rPr lang="nl-BE" b="1" dirty="0">
                <a:solidFill>
                  <a:schemeClr val="bg1"/>
                </a:solidFill>
              </a:rPr>
              <a:t>Zaterdag 15 december 2018: 	Kerstmarkt</a:t>
            </a:r>
          </a:p>
          <a:p>
            <a:pPr algn="ctr"/>
            <a:endParaRPr lang="nl-BE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6F4A12F0-4D6A-4C17-A5F8-0588F0494749}"/>
              </a:ext>
            </a:extLst>
          </p:cNvPr>
          <p:cNvSpPr txBox="1">
            <a:spLocks/>
          </p:cNvSpPr>
          <p:nvPr/>
        </p:nvSpPr>
        <p:spPr>
          <a:xfrm rot="2102611">
            <a:off x="8878667" y="164864"/>
            <a:ext cx="3657600" cy="20845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nl-BE" b="1" dirty="0">
                <a:solidFill>
                  <a:schemeClr val="bg1"/>
                </a:solidFill>
                <a:highlight>
                  <a:srgbClr val="FFFF00"/>
                </a:highlight>
              </a:rPr>
              <a:t>BE THERE !!!</a:t>
            </a:r>
            <a:br>
              <a:rPr lang="nl-BE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79465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268150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ACTIVITEITEN 2019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? april 2019</a:t>
            </a:r>
            <a:r>
              <a:rPr lang="nl-BE" sz="3600" b="1" i="1" dirty="0">
                <a:solidFill>
                  <a:schemeClr val="bg1"/>
                </a:solidFill>
              </a:rPr>
              <a:t> (laatste thuiswedstrijd 1e ploeg)</a:t>
            </a:r>
            <a:r>
              <a:rPr lang="nl-BE" sz="3600" b="1" dirty="0">
                <a:solidFill>
                  <a:schemeClr val="bg1"/>
                </a:solidFill>
              </a:rPr>
              <a:t>: </a:t>
            </a: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Einde seizoen BBQ</a:t>
            </a:r>
          </a:p>
          <a:p>
            <a:pPr algn="ctr"/>
            <a:endParaRPr lang="nl-BE" sz="3600" b="1" dirty="0">
              <a:solidFill>
                <a:schemeClr val="bg1"/>
              </a:solidFill>
            </a:endParaRP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Zondag 28 April en woensdag 1 mei 2019: </a:t>
            </a: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Jeugdtornooi &amp; Duiveltjestornooi</a:t>
            </a:r>
          </a:p>
          <a:p>
            <a:pPr algn="ctr"/>
            <a:endParaRPr lang="nl-BE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4E350A97-AE98-4E09-B57B-A9FAAE35A2DF}"/>
              </a:ext>
            </a:extLst>
          </p:cNvPr>
          <p:cNvSpPr txBox="1">
            <a:spLocks/>
          </p:cNvSpPr>
          <p:nvPr/>
        </p:nvSpPr>
        <p:spPr>
          <a:xfrm rot="2102611">
            <a:off x="8878667" y="164864"/>
            <a:ext cx="3657600" cy="20845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nl-BE" b="1" dirty="0">
                <a:solidFill>
                  <a:schemeClr val="bg1"/>
                </a:solidFill>
                <a:highlight>
                  <a:srgbClr val="FFFF00"/>
                </a:highlight>
              </a:rPr>
              <a:t>BE THERE !!!</a:t>
            </a:r>
            <a:br>
              <a:rPr lang="nl-BE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7577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02" y="125834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Wie:	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Voorzitter:	Emanuel </a:t>
            </a:r>
            <a:r>
              <a:rPr lang="nl-BE" sz="2400" b="1" dirty="0" err="1">
                <a:solidFill>
                  <a:schemeClr val="bg1"/>
                </a:solidFill>
              </a:rPr>
              <a:t>Rainchon</a:t>
            </a:r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	Bijkomend:	Jeugdcoördinator, afgevaardigde bestuur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	Ouders:		Ploeg afgevaardigden 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			+ Iedereen die zich wil engageren!!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0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02" y="125834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WAT:	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Inspraakorgaan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Verbinding tussen bestuur en ouders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Denktank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Helpen waar en wanneer kan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Problemen melden en oplossingen helpen zoeken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0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02" y="125834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000" b="1" dirty="0">
                <a:solidFill>
                  <a:srgbClr val="FF0000"/>
                </a:solidFill>
              </a:rPr>
              <a:t>WAT NIET:</a:t>
            </a:r>
            <a:r>
              <a:rPr lang="nl-BE" sz="4000" b="1" dirty="0">
                <a:solidFill>
                  <a:schemeClr val="bg1"/>
                </a:solidFill>
              </a:rPr>
              <a:t>	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Klaag-raad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Trainers vergadering</a:t>
            </a: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82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1380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400" b="1" dirty="0">
                <a:solidFill>
                  <a:schemeClr val="bg1"/>
                </a:solidFill>
              </a:rPr>
              <a:t>Interesse	?</a:t>
            </a:r>
          </a:p>
          <a:p>
            <a:endParaRPr lang="nl-BE" sz="4400" b="1" dirty="0">
              <a:solidFill>
                <a:schemeClr val="bg1"/>
              </a:solidFill>
            </a:endParaRPr>
          </a:p>
          <a:p>
            <a:pPr algn="ctr"/>
            <a:r>
              <a:rPr lang="nl-BE" sz="4400" b="1" dirty="0">
                <a:solidFill>
                  <a:schemeClr val="bg1"/>
                </a:solidFill>
              </a:rPr>
              <a:t>Neem contact op met de jeugdcoördinator of de voorzitter van de ouderraad</a:t>
            </a:r>
          </a:p>
          <a:p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82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INFORMATIE NODIG?</a:t>
            </a:r>
          </a:p>
          <a:p>
            <a:endParaRPr lang="nl-BE" sz="3600" b="1" dirty="0">
              <a:solidFill>
                <a:schemeClr val="bg1"/>
              </a:solidFill>
            </a:endParaRP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https://fcveldegem.be/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482560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Info, info, info!!!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Contactgegevens Bestuur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Contactgegevens Trainers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Contactgegevens ploegafgevaardigden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Activiteiten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Wedstrijden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Afgelastingen trainingsmomenten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752432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Jeugdvisietekst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Opleidingsvisie &amp; missie van onze vereniging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Afspraken voor iedereen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Specifieke opleidingsdoelstellingen per leeftijd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Binnenkort aanpassingen voor de 3V3 en 11V11 ploegen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WEBSHOP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Vanaf september alles van FC Veldegem en meer !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Update volgt.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397305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EVALUATIES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800" b="1" dirty="0">
                <a:solidFill>
                  <a:schemeClr val="bg1"/>
                </a:solidFill>
              </a:rPr>
              <a:t>Vorig seizoen een eerste keer getest.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Dit jaar alle trainers verplicht!</a:t>
            </a:r>
          </a:p>
          <a:p>
            <a:endParaRPr lang="nl-BE" sz="2800" b="1" dirty="0">
              <a:solidFill>
                <a:schemeClr val="bg1"/>
              </a:solidFill>
            </a:endParaRPr>
          </a:p>
          <a:p>
            <a:r>
              <a:rPr lang="nl-BE" sz="2800" b="1" dirty="0">
                <a:solidFill>
                  <a:schemeClr val="bg1"/>
                </a:solidFill>
              </a:rPr>
              <a:t>Positieve aanpak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- Goede punten	= Hoe nog verbeteren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- Mindere punten	= Hoe gaan WE verbeteren</a:t>
            </a:r>
          </a:p>
          <a:p>
            <a:pPr marL="914400" lvl="1" indent="-457200">
              <a:buFontTx/>
              <a:buChar char="-"/>
            </a:pPr>
            <a:endParaRPr lang="nl-BE" sz="29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48946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EVALUATIES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3200" b="1" dirty="0">
                <a:solidFill>
                  <a:schemeClr val="bg1"/>
                </a:solidFill>
              </a:rPr>
              <a:t>2x per seizoen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November + </a:t>
            </a:r>
            <a:r>
              <a:rPr lang="nl-BE" sz="2800" b="1" u="sng" dirty="0">
                <a:solidFill>
                  <a:schemeClr val="bg1"/>
                </a:solidFill>
              </a:rPr>
              <a:t>oudercontact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April + </a:t>
            </a:r>
            <a:r>
              <a:rPr lang="nl-BE" sz="2800" b="1" u="sng" dirty="0">
                <a:solidFill>
                  <a:schemeClr val="bg1"/>
                </a:solidFill>
              </a:rPr>
              <a:t>oudercontact</a:t>
            </a:r>
          </a:p>
          <a:p>
            <a:endParaRPr lang="nl-BE" sz="2800" b="1" u="sng" dirty="0">
              <a:solidFill>
                <a:schemeClr val="bg1"/>
              </a:solidFill>
            </a:endParaRP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Dit zijn geen rapporten =&gt; dit is een hulpmiddel!</a:t>
            </a:r>
          </a:p>
          <a:p>
            <a:pPr lvl="1"/>
            <a:endParaRPr lang="nl-BE" sz="29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805873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AFSPRAKEN NAAR OUDERS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Breng de trainer op de hoogte wanneer uw kind NIET komt trainen.</a:t>
            </a:r>
            <a:endParaRPr lang="nl-BE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Wees 10 minuten voor de training aanwezig.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Wees ten laatste 15 minuten na het einde aanwezig.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Tijdens de wedstrijden ben je supporter!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- GEEN TRAINER !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- NIET AFBLAFFEN ! 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- GEEN HOOLIGAN !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813906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AFSPRAKEN NAAR OUDERS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2400" b="1" dirty="0">
                <a:solidFill>
                  <a:schemeClr val="bg1"/>
                </a:solidFill>
              </a:rPr>
              <a:t>WEDSTRIJDEN EN TOERNOOIEN ZIJN HOOGDAGEN VOOR DE SPELERTJES!</a:t>
            </a:r>
          </a:p>
          <a:p>
            <a:pPr algn="ctr"/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HET MOET BOVENAL EEN FEEST ZIJN.</a:t>
            </a:r>
          </a:p>
          <a:p>
            <a:pPr algn="ctr"/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WANNEER HET VOOR HEN LEUK IS DOET WINNEN OF VERLIEZEN ER ECHT NIET TOE 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EN LEREN ZE GEMAKKELIJKER BETER VOETBALLEN</a:t>
            </a:r>
          </a:p>
          <a:p>
            <a:pPr algn="ctr"/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WINNEN IS GEEN MUST!!!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478979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JEUGDpLOEG</a:t>
            </a:r>
            <a:r>
              <a:rPr lang="nl-BE" sz="4000" b="1" dirty="0">
                <a:solidFill>
                  <a:schemeClr val="bg1"/>
                </a:solidFill>
              </a:rPr>
              <a:t> </a:t>
            </a:r>
            <a:r>
              <a:rPr lang="nl-BE" sz="4000" b="1" dirty="0" err="1">
                <a:solidFill>
                  <a:schemeClr val="bg1"/>
                </a:solidFill>
              </a:rPr>
              <a:t>SPONSoRING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399" y="967729"/>
            <a:ext cx="9664845" cy="5298347"/>
          </a:xfrm>
        </p:spPr>
        <p:txBody>
          <a:bodyPr>
            <a:normAutofit fontScale="92500"/>
          </a:bodyPr>
          <a:lstStyle/>
          <a:p>
            <a:pPr algn="ctr"/>
            <a:r>
              <a:rPr lang="nl-BE" sz="2800" b="1" dirty="0">
                <a:solidFill>
                  <a:schemeClr val="bg1"/>
                </a:solidFill>
              </a:rPr>
              <a:t>Nieuwe formule vanaf 2018-2019</a:t>
            </a:r>
          </a:p>
          <a:p>
            <a:pPr algn="ctr"/>
            <a:endParaRPr lang="nl-BE" sz="2800" b="1" dirty="0">
              <a:solidFill>
                <a:schemeClr val="bg1"/>
              </a:solidFill>
            </a:endParaRP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Iedere jeugdploeg krijgt een ploegfoto in de kantine</a:t>
            </a: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Elke ploeg kan een eigen sponsor aanbrengen</a:t>
            </a:r>
          </a:p>
          <a:p>
            <a:pPr algn="ctr"/>
            <a:endParaRPr lang="nl-BE" sz="2800" b="1" dirty="0">
              <a:solidFill>
                <a:schemeClr val="bg1"/>
              </a:solidFill>
            </a:endParaRP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250 euro/jaar =&gt; Wedstrijdbal, Bord kantine, TV kantine</a:t>
            </a: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500 euro/jaar =&gt; Wedstrijdbal, Bord kantine, TV kantine,</a:t>
            </a: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Lidgeld kinderen</a:t>
            </a:r>
          </a:p>
          <a:p>
            <a:pPr algn="ctr"/>
            <a:r>
              <a:rPr lang="nl-BE" sz="2800" i="1" dirty="0">
                <a:solidFill>
                  <a:schemeClr val="bg1"/>
                </a:solidFill>
              </a:rPr>
              <a:t>Shirtsponsering kan niet meer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745356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JEUGDpLOEG</a:t>
            </a:r>
            <a:r>
              <a:rPr lang="nl-BE" sz="4000" b="1" dirty="0">
                <a:solidFill>
                  <a:schemeClr val="bg1"/>
                </a:solidFill>
              </a:rPr>
              <a:t> </a:t>
            </a:r>
            <a:r>
              <a:rPr lang="nl-BE" sz="4000" b="1" dirty="0" err="1">
                <a:solidFill>
                  <a:schemeClr val="bg1"/>
                </a:solidFill>
              </a:rPr>
              <a:t>SPONSoRING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399" y="96772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2800" b="1" dirty="0">
                <a:solidFill>
                  <a:schemeClr val="bg1"/>
                </a:solidFill>
              </a:rPr>
              <a:t>Nieuwe formule vanaf 2018-2019</a:t>
            </a:r>
          </a:p>
          <a:p>
            <a:pPr algn="ctr"/>
            <a:endParaRPr lang="nl-BE" sz="28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Ook de sponsering van het kerstgeschenk is opnieuw mogelijk dit seizoen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803580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Nieuwe ploeguitrusting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Elke ploeg in Veldegem dezelfde uitrusting</a:t>
            </a: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Regionale en Nationale sponsors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10242" name="Picture 2" descr="patrick">
            <a:extLst>
              <a:ext uri="{FF2B5EF4-FFF2-40B4-BE49-F238E27FC236}">
                <a16:creationId xmlns:a16="http://schemas.microsoft.com/office/drawing/2014/main" id="{71F29A05-CB16-461F-9F0B-F6B22F4B3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2" y="3944572"/>
            <a:ext cx="482917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82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NIEUW MATERIAAL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Elke trainers zijn eigen set potjes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100 nieuwe ballen </a:t>
            </a:r>
            <a:r>
              <a:rPr lang="nl-BE" b="1" dirty="0">
                <a:solidFill>
                  <a:schemeClr val="bg1"/>
                </a:solidFill>
              </a:rPr>
              <a:t>(50 maat 3 en 50 maat 4)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50 nieuwe </a:t>
            </a:r>
            <a:r>
              <a:rPr lang="nl-BE" sz="2400" b="1" dirty="0" err="1">
                <a:solidFill>
                  <a:schemeClr val="bg1"/>
                </a:solidFill>
              </a:rPr>
              <a:t>Fluo</a:t>
            </a:r>
            <a:r>
              <a:rPr lang="nl-BE" sz="2400" b="1" dirty="0">
                <a:solidFill>
                  <a:schemeClr val="bg1"/>
                </a:solidFill>
              </a:rPr>
              <a:t> hesjes van PATRICK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Nieuwe hekjes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Nieuwe loopladders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4 Nieuwe doelen voor U7 matchen</a:t>
            </a:r>
          </a:p>
          <a:p>
            <a:pPr marL="342900" indent="-342900">
              <a:buFontTx/>
              <a:buChar char="-"/>
            </a:pPr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 Alles samen een investering van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bijna 7000 euro aan nieuw materiaal !!!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279870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NIEUW MATERIAAL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Materiaalruimte heringedeeld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Lockers voor de trainers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Ballenkokers worden nog aangepakt</a:t>
            </a:r>
          </a:p>
          <a:p>
            <a:pPr marL="342900" indent="-342900">
              <a:buFontTx/>
              <a:buChar char="-"/>
            </a:pPr>
            <a:endParaRPr lang="nl-BE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GEEN Spelers of ouders in materiaalruimte !!!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Enkel 1 aangeduide speler en trainers!</a:t>
            </a:r>
          </a:p>
          <a:p>
            <a:pPr marL="342900" indent="-342900">
              <a:buFontTx/>
              <a:buChar char="-"/>
            </a:pPr>
            <a:endParaRPr lang="nl-BE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Spelers krijgen richtlijnen naar onderhoud materiaal.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599070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389D8-D55D-4E41-9BEF-72D2DDA3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15973"/>
            <a:ext cx="8534400" cy="980018"/>
          </a:xfrm>
        </p:spPr>
        <p:txBody>
          <a:bodyPr/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AUDIT 2017-2018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5CFB0014-10FF-4524-A936-110B1F351082}"/>
              </a:ext>
            </a:extLst>
          </p:cNvPr>
          <p:cNvGrpSpPr/>
          <p:nvPr/>
        </p:nvGrpSpPr>
        <p:grpSpPr>
          <a:xfrm>
            <a:off x="1633545" y="4453465"/>
            <a:ext cx="9605955" cy="2237317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1628DC-F191-4F77-A7C3-958F430325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FEE8A963-E371-4125-8B19-DA5F65090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A93296B5-1D75-4F03-B535-B764ABDF2526}"/>
              </a:ext>
            </a:extLst>
          </p:cNvPr>
          <p:cNvSpPr txBox="1"/>
          <p:nvPr/>
        </p:nvSpPr>
        <p:spPr>
          <a:xfrm>
            <a:off x="1019175" y="1485900"/>
            <a:ext cx="10772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Een doelstelling vorig seizoen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Audit is doorgegaan in April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Resultaat = Positief voor een club op gewestelijk niveau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Werkpunten worden de komende seizoenen aangepakt.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Nieuwe Audit elke drie jaar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Kwaliteitslabel label ontvangen</a:t>
            </a:r>
          </a:p>
        </p:txBody>
      </p:sp>
    </p:spTree>
    <p:extLst>
      <p:ext uri="{BB962C8B-B14F-4D97-AF65-F5344CB8AC3E}">
        <p14:creationId xmlns:p14="http://schemas.microsoft.com/office/powerpoint/2010/main" val="4255144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389D8-D55D-4E41-9BEF-72D2DDA3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15973"/>
            <a:ext cx="8534400" cy="980018"/>
          </a:xfrm>
        </p:spPr>
        <p:txBody>
          <a:bodyPr/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AUGUSTUS 2018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93296B5-1D75-4F03-B535-B764ABDF2526}"/>
              </a:ext>
            </a:extLst>
          </p:cNvPr>
          <p:cNvSpPr txBox="1"/>
          <p:nvPr/>
        </p:nvSpPr>
        <p:spPr>
          <a:xfrm>
            <a:off x="943674" y="1195991"/>
            <a:ext cx="1077277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Start trainingen vanaf maandag 7 augustus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Exacte startdata per groep =&gt; Website &amp; trainers</a:t>
            </a:r>
          </a:p>
          <a:p>
            <a:pPr marL="285750" indent="-285750">
              <a:buFontTx/>
              <a:buChar char="-"/>
            </a:pPr>
            <a:endParaRPr lang="nl-BE" sz="3600" b="1" u="sng" dirty="0">
              <a:solidFill>
                <a:schemeClr val="bg1"/>
              </a:solidFill>
            </a:endParaRPr>
          </a:p>
          <a:p>
            <a:pPr algn="ctr"/>
            <a:r>
              <a:rPr lang="nl-BE" sz="3600" b="1" u="sng" dirty="0">
                <a:solidFill>
                  <a:schemeClr val="bg1"/>
                </a:solidFill>
              </a:rPr>
              <a:t>BRENG EEN VRIENDJE OF VRIENDINNETJE MEE!</a:t>
            </a:r>
          </a:p>
          <a:p>
            <a:endParaRPr lang="nl-BE" sz="2800" b="1" dirty="0">
              <a:solidFill>
                <a:schemeClr val="bg1"/>
              </a:solidFill>
            </a:endParaRPr>
          </a:p>
          <a:p>
            <a:endParaRPr lang="nl-BE" sz="28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BE" sz="3600" b="1" u="sng" dirty="0">
                <a:solidFill>
                  <a:schemeClr val="bg1"/>
                </a:solidFill>
              </a:rPr>
              <a:t>Nieuwe leden </a:t>
            </a:r>
            <a:r>
              <a:rPr lang="nl-BE" sz="2800" b="1" dirty="0">
                <a:solidFill>
                  <a:schemeClr val="bg1"/>
                </a:solidFill>
              </a:rPr>
              <a:t>= 3 testtrainingen</a:t>
            </a:r>
          </a:p>
          <a:p>
            <a:pPr marL="742950" lvl="1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Geen inschrijfverplichting</a:t>
            </a:r>
          </a:p>
          <a:p>
            <a:pPr marL="742950" lvl="1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Pas na 3 trainingen beslissen of voetbal voor hen is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1C987F9-9D21-45AB-BA12-0FB64174AC0D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9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54DBD2C-463D-4589-BA8E-7C582A45B7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0" name="Picture 2" descr="Afbeeldingsresultaat voor FC VELDEGEM">
              <a:extLst>
                <a:ext uri="{FF2B5EF4-FFF2-40B4-BE49-F238E27FC236}">
                  <a16:creationId xmlns:a16="http://schemas.microsoft.com/office/drawing/2014/main" id="{12C28B46-10C8-43A2-AB5B-CCE75B301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4224219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389D8-D55D-4E41-9BEF-72D2DDA3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525" y="191559"/>
            <a:ext cx="8534400" cy="980018"/>
          </a:xfrm>
        </p:spPr>
        <p:txBody>
          <a:bodyPr/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Einde 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5CFB0014-10FF-4524-A936-110B1F351082}"/>
              </a:ext>
            </a:extLst>
          </p:cNvPr>
          <p:cNvGrpSpPr/>
          <p:nvPr/>
        </p:nvGrpSpPr>
        <p:grpSpPr>
          <a:xfrm>
            <a:off x="1633545" y="4453465"/>
            <a:ext cx="9605955" cy="2237317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1628DC-F191-4F77-A7C3-958F430325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FEE8A963-E371-4125-8B19-DA5F65090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A93296B5-1D75-4F03-B535-B764ABDF2526}"/>
              </a:ext>
            </a:extLst>
          </p:cNvPr>
          <p:cNvSpPr txBox="1"/>
          <p:nvPr/>
        </p:nvSpPr>
        <p:spPr>
          <a:xfrm>
            <a:off x="129861" y="2448986"/>
            <a:ext cx="10772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Vragen staat vrij</a:t>
            </a:r>
          </a:p>
        </p:txBody>
      </p:sp>
      <p:pic>
        <p:nvPicPr>
          <p:cNvPr id="8" name="Picture 2" descr="Afbeeldingsresultaat voor FC VELDEGEM">
            <a:extLst>
              <a:ext uri="{FF2B5EF4-FFF2-40B4-BE49-F238E27FC236}">
                <a16:creationId xmlns:a16="http://schemas.microsoft.com/office/drawing/2014/main" id="{4503D6BA-F6A0-49D9-9121-CA18AB2C1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5075" cy="2505075"/>
          </a:xfrm>
          <a:prstGeom prst="rect">
            <a:avLst/>
          </a:prstGeom>
          <a:noFill/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714CD3A-9583-4178-B283-13E82A3BB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7422" y="0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64718"/>
      </p:ext>
    </p:extLst>
  </p:cSld>
  <p:clrMapOvr>
    <a:masterClrMapping/>
  </p:clrMapOvr>
</p:sld>
</file>

<file path=ppt/theme/theme1.xml><?xml version="1.0" encoding="utf-8"?>
<a:theme xmlns:a="http://schemas.openxmlformats.org/drawingml/2006/main" name="Segmen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523</Words>
  <Application>Microsoft Office PowerPoint</Application>
  <PresentationFormat>Breedbeeld</PresentationFormat>
  <Paragraphs>225</Paragraphs>
  <Slides>32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Segment</vt:lpstr>
      <vt:lpstr>Info VERGADERING  U11-U15</vt:lpstr>
      <vt:lpstr>WIE IS WIE  2018-2019 </vt:lpstr>
      <vt:lpstr>WIE IS WIE  2018-2019 </vt:lpstr>
      <vt:lpstr>WIE IS WIE Bestuur  2018-2019 </vt:lpstr>
      <vt:lpstr>WIE IS WIE  TRAINERS 2018-2019 </vt:lpstr>
      <vt:lpstr>WIE IS WIE  TRAINERS 2018-2019 </vt:lpstr>
      <vt:lpstr>WIE IS WIE  TRAINERS 2018-2019 </vt:lpstr>
      <vt:lpstr>WIE IS WIE  TRAINERS 2018-2019 </vt:lpstr>
      <vt:lpstr>TrainINgsmomenten</vt:lpstr>
      <vt:lpstr>TrainINgsmomenten</vt:lpstr>
      <vt:lpstr>(op)NIEUW U15</vt:lpstr>
      <vt:lpstr>ACTIVITEITEN 2018</vt:lpstr>
      <vt:lpstr>ACTIVITEITEN 2019</vt:lpstr>
      <vt:lpstr>OUDERRAAD</vt:lpstr>
      <vt:lpstr>OUDERRAAD</vt:lpstr>
      <vt:lpstr>OUDERRAAD</vt:lpstr>
      <vt:lpstr>OUDERRAAD</vt:lpstr>
      <vt:lpstr>WEBSITE</vt:lpstr>
      <vt:lpstr>WEBSITE</vt:lpstr>
      <vt:lpstr>WEBSITE</vt:lpstr>
      <vt:lpstr>EVALUATIES</vt:lpstr>
      <vt:lpstr>EVALUATIES</vt:lpstr>
      <vt:lpstr>AFSPRAKEN NAAR OUDERS TOE</vt:lpstr>
      <vt:lpstr>AFSPRAKEN NAAR OUDERS TOE</vt:lpstr>
      <vt:lpstr>JEUGDpLOEG SPONSoRING</vt:lpstr>
      <vt:lpstr>JEUGDpLOEG SPONSoRING</vt:lpstr>
      <vt:lpstr>Nieuwe ploeguitrusting</vt:lpstr>
      <vt:lpstr>NIEUW MATERIAAL</vt:lpstr>
      <vt:lpstr>NIEUW MATERIAAL</vt:lpstr>
      <vt:lpstr>AUDIT 2017-2018</vt:lpstr>
      <vt:lpstr>AUGUSTUS 2018</vt:lpstr>
      <vt:lpstr>Einde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 VERGADERING  U6-U11</dc:title>
  <dc:creator>Jurgen Vermaut</dc:creator>
  <cp:lastModifiedBy>Jurgen Vermaut</cp:lastModifiedBy>
  <cp:revision>33</cp:revision>
  <dcterms:created xsi:type="dcterms:W3CDTF">2018-07-05T10:31:00Z</dcterms:created>
  <dcterms:modified xsi:type="dcterms:W3CDTF">2018-07-06T10:10:44Z</dcterms:modified>
</cp:coreProperties>
</file>